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0" r:id="rId3"/>
    <p:sldId id="332" r:id="rId4"/>
    <p:sldId id="334" r:id="rId5"/>
    <p:sldId id="335" r:id="rId6"/>
    <p:sldId id="336" r:id="rId7"/>
    <p:sldId id="337" r:id="rId8"/>
    <p:sldId id="339" r:id="rId9"/>
    <p:sldId id="338" r:id="rId10"/>
    <p:sldId id="340" r:id="rId11"/>
    <p:sldId id="280" r:id="rId12"/>
    <p:sldId id="344" r:id="rId13"/>
    <p:sldId id="374" r:id="rId14"/>
    <p:sldId id="380" r:id="rId15"/>
    <p:sldId id="381" r:id="rId16"/>
    <p:sldId id="341" r:id="rId17"/>
    <p:sldId id="376" r:id="rId18"/>
    <p:sldId id="377" r:id="rId19"/>
    <p:sldId id="358" r:id="rId20"/>
    <p:sldId id="375" r:id="rId21"/>
    <p:sldId id="315" r:id="rId22"/>
    <p:sldId id="342" r:id="rId23"/>
    <p:sldId id="362" r:id="rId24"/>
    <p:sldId id="302" r:id="rId25"/>
    <p:sldId id="318" r:id="rId26"/>
    <p:sldId id="307" r:id="rId27"/>
    <p:sldId id="345" r:id="rId28"/>
    <p:sldId id="297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501"/>
  </p:normalViewPr>
  <p:slideViewPr>
    <p:cSldViewPr snapToGrid="0" snapToObjects="1">
      <p:cViewPr varScale="1">
        <p:scale>
          <a:sx n="82" d="100"/>
          <a:sy n="82" d="100"/>
        </p:scale>
        <p:origin x="17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48D68C-100E-4EE2-BCF6-73D82BC450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50326-D291-43A6-A5A9-187783EED2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B095C7-DDBC-4A3E-BE6E-38C00FFFCA1D}" type="datetimeFigureOut">
              <a:rPr lang="en-US"/>
              <a:pPr>
                <a:defRPr/>
              </a:pPr>
              <a:t>2/9/18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84EFB-12BD-4CF5-B418-1134311223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12388-4077-4968-A0F9-B783D60F0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875FA8-F7B7-402B-93D5-AADFCF585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2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1BF47-9170-4A29-A675-340F041D97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DA581-DECC-4041-96DF-614189E043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114AB8-2006-492D-B4C2-3CA138D55614}" type="datetimeFigureOut">
              <a:rPr lang="en-US"/>
              <a:pPr>
                <a:defRPr/>
              </a:pPr>
              <a:t>2/9/18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DE05237-C85B-446B-9020-FBC5285675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5E06EE-638A-42A6-AA93-CB94118F4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4D09A-FB27-4B32-8F4A-F3CDFF5344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7EB85-6953-49A6-A543-A5C277A7E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C8DFC1-2E9D-44F0-A7E2-1A3C39C49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6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B81A4F4-2027-49A1-BBB1-9F48BD06B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13F938A-CFBA-4524-9F1D-46B0E73881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D65D28B-0183-424D-9CC0-9916675D2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19B804-60FD-4075-8298-FEFD83F8409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0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164D73F-0C01-4060-832F-0DB1825B9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3817765-7EDE-4FD0-AEDB-7B97543E53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83180D0-17B6-4958-8069-62BCF9FE0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4FBFC9-F0C1-4843-825B-761AC3D6742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01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944FF37-29F5-403C-932B-A684E2948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C8D3AB0-EDE8-48DF-A3D9-C3BD370A8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4C2CE27-0C93-40A3-B610-BDEA947BD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4F5121-A586-40F1-AAFF-72050934BB0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08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23C9AFB-6BB3-41B4-AE9D-22C194B29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5FF62BA-C8D6-409B-A80B-AA65FE841C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8BE0769-AB0F-440A-BB02-0D9AABA17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172DFA-5B76-404B-9E29-8750B518B0A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55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B78610C-2B32-4DA1-8A84-9EC51AB96C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A41F032-A21B-4A4B-A763-69EC661EB9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A19EE1E-5116-49AB-BDF4-967844DEB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FF4B33-BE61-48B6-986C-EE3C0B2DB56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9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8ECD3-729A-4026-B18C-690A1FD225C9}"/>
              </a:ext>
            </a:extLst>
          </p:cNvPr>
          <p:cNvSpPr/>
          <p:nvPr userDrawn="1"/>
        </p:nvSpPr>
        <p:spPr>
          <a:xfrm>
            <a:off x="1560513" y="107950"/>
            <a:ext cx="1881187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204" y="1122363"/>
            <a:ext cx="6877456" cy="2387600"/>
          </a:xfrm>
        </p:spPr>
        <p:txBody>
          <a:bodyPr anchor="b">
            <a:normAutofit/>
          </a:bodyPr>
          <a:lstStyle>
            <a:lvl1pPr algn="ctr">
              <a:defRPr sz="4800" baseline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204" y="3602038"/>
            <a:ext cx="6877456" cy="105751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8E5B4C-ECDC-41E6-BEB0-D0CE866157B9}"/>
              </a:ext>
            </a:extLst>
          </p:cNvPr>
          <p:cNvSpPr/>
          <p:nvPr userDrawn="1"/>
        </p:nvSpPr>
        <p:spPr>
          <a:xfrm>
            <a:off x="1008063" y="107950"/>
            <a:ext cx="1143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181D77-6945-49E2-BDD5-6B53E714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6145-43EC-4C11-9E38-68C9CF9D2D27}" type="datetimeFigureOut">
              <a:rPr lang="en-US"/>
              <a:pPr>
                <a:defRPr/>
              </a:pPr>
              <a:t>2/9/18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D34397-5A05-4AF2-9F6A-6E5CABA2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383589-1DFB-4D71-A97C-B1528963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160B-E21D-4884-BADE-FFFD4FB6B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2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9904DC0-F267-44C7-8DAA-46592CDCB7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22300"/>
            <a:ext cx="105156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C45E60-8A2B-4A24-95CC-E9FE83473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FE314-3448-4F19-8A0B-3D9729512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33E44-7EA7-44BA-A61C-CCAEA5517527}" type="datetimeFigureOut">
              <a:rPr lang="en-US"/>
              <a:pPr>
                <a:defRPr/>
              </a:pPr>
              <a:t>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940EB-87AE-4D9C-B561-A4B8A667D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F6C32-FAF4-406C-8BBE-B3007D706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86F5AF-DC81-41F7-940F-1ABC3BE8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10C2DBE-79BD-4017-8F62-079EBB02F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913" y="-284163"/>
            <a:ext cx="8142287" cy="2911476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Calibri Light" panose="020F0302020204030204" pitchFamily="34" charset="0"/>
                <a:cs typeface="Helvetica" panose="020B0604020202020204" pitchFamily="34" charset="0"/>
              </a:rPr>
              <a:t>AGC REPORT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0BBB2FD3-A0AF-4489-8FDD-1BE536585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2888" y="2897188"/>
            <a:ext cx="7961312" cy="1952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altLang="en-US" sz="2400" dirty="0">
                <a:latin typeface="Calibri Light" panose="020F0302020204030204" pitchFamily="34" charset="0"/>
                <a:ea typeface="Helvetica" panose="020B0504020202030204" pitchFamily="34" charset="0"/>
                <a:cs typeface="Helvetica" panose="020B0504020202030204" pitchFamily="34" charset="0"/>
              </a:rPr>
              <a:t>STEPHEN SANDHERR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en-US" sz="2400" dirty="0">
                <a:latin typeface="Calibri Light" panose="020F0302020204030204" pitchFamily="34" charset="0"/>
                <a:ea typeface="Helvetica" panose="020B0504020202030204" pitchFamily="34" charset="0"/>
                <a:cs typeface="Helvetica" panose="020B0504020202030204" pitchFamily="34" charset="0"/>
              </a:rPr>
              <a:t>AGC WESTERN CHAPTERS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en-US" sz="2400" b="1" dirty="0">
                <a:latin typeface="Calibri Light" panose="020F0302020204030204" pitchFamily="34" charset="0"/>
                <a:ea typeface="Helvetica" panose="020B0504020202030204" pitchFamily="34" charset="0"/>
                <a:cs typeface="Helvetica" panose="020B0504020202030204" pitchFamily="34" charset="0"/>
              </a:rPr>
              <a:t>FEBRUARY 9, 2018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en-US" sz="2400" dirty="0">
              <a:latin typeface="Calibri Light" panose="020F0302020204030204" pitchFamily="34" charset="0"/>
              <a:ea typeface="Helvetica" panose="020B0504020202030204" pitchFamily="34" charset="0"/>
              <a:cs typeface="Helvetica" panose="020B0504020202030204" pitchFamily="34" charset="0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en-US" sz="1000" dirty="0">
              <a:latin typeface="Calibri Light" panose="020F0302020204030204" pitchFamily="34" charset="0"/>
              <a:ea typeface="Helvetica" panose="020B0504020202030204" pitchFamily="34" charset="0"/>
              <a:cs typeface="Helvetica" panose="020B0504020202030204" pitchFamily="34" charset="0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en-US" sz="400" dirty="0">
              <a:latin typeface="Helvetica" panose="020B0504020202030204" pitchFamily="34" charset="0"/>
              <a:ea typeface="Helvetica" panose="020B0504020202030204" pitchFamily="34" charset="0"/>
              <a:cs typeface="Helvetica" panose="020B0504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1F383E3-5719-47FD-B88F-A5AD2690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POST TAX REFORM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216F6-DDDC-462B-8C24-628651E4F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Issues Forum work group</a:t>
            </a:r>
          </a:p>
          <a:p>
            <a:pPr lvl="1">
              <a:defRPr/>
            </a:pPr>
            <a:r>
              <a:rPr lang="en-US" dirty="0"/>
              <a:t>Evaluating law; identifying potential pitfalls</a:t>
            </a:r>
          </a:p>
          <a:p>
            <a:pPr>
              <a:defRPr/>
            </a:pPr>
            <a:r>
              <a:rPr lang="en-US" dirty="0"/>
              <a:t>Webinar by AGC staff on Jan. 30</a:t>
            </a:r>
          </a:p>
          <a:p>
            <a:pPr>
              <a:defRPr/>
            </a:pPr>
            <a:r>
              <a:rPr lang="en-US" dirty="0"/>
              <a:t>Planning webinar series on various components (Conversion to C </a:t>
            </a:r>
            <a:r>
              <a:rPr lang="en-US" dirty="0" err="1"/>
              <a:t>corp</a:t>
            </a:r>
            <a:r>
              <a:rPr lang="en-US" dirty="0"/>
              <a:t>?)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F18F78B-1C81-4070-9CEE-341FE1A0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TRUMP INFRASTRUCTURE PLAN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AD9C4F8-3D15-41CD-8224-06754198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100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latin typeface="+mj-lt"/>
              </a:rPr>
              <a:t>Unveiling $1.5 T plan Monday?</a:t>
            </a:r>
          </a:p>
          <a:p>
            <a:pPr eaLnBrk="1" hangingPunct="1">
              <a:defRPr/>
            </a:pPr>
            <a:r>
              <a:rPr lang="en-US" altLang="en-US" sz="3200" dirty="0">
                <a:latin typeface="+mj-lt"/>
              </a:rPr>
              <a:t> Components (still a moving target)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+mj-lt"/>
              </a:rPr>
              <a:t>Making targeted federal investments ($200 B/10 years)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+mj-lt"/>
              </a:rPr>
              <a:t>$15 B for transformative projects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+mj-lt"/>
              </a:rPr>
              <a:t>$50 B for rural projects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+mj-lt"/>
              </a:rPr>
              <a:t>Encouraging self-help for local &amp; state projects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+mj-lt"/>
              </a:rPr>
              <a:t>Reform the permitting process from 10 years to 2 years (AGC chart)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+mj-lt"/>
              </a:rPr>
              <a:t>Workforce development (1 million new apprentices)</a:t>
            </a:r>
          </a:p>
          <a:p>
            <a:pPr eaLnBrk="1" hangingPunct="1">
              <a:defRPr/>
            </a:pPr>
            <a:r>
              <a:rPr lang="en-US" altLang="en-US" sz="3200" dirty="0">
                <a:latin typeface="+mj-lt"/>
              </a:rPr>
              <a:t>Current federal expenditures = $120 B/year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dirty="0">
              <a:latin typeface="+mj-lt"/>
            </a:endParaRPr>
          </a:p>
          <a:p>
            <a:pPr lvl="1" eaLnBrk="1" hangingPunct="1">
              <a:defRPr/>
            </a:pPr>
            <a:endParaRPr lang="en-US" altLang="en-US" sz="2800" dirty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CE90C051-92A8-4973-B780-EBC0BED1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THE AGC CHART</a:t>
            </a:r>
          </a:p>
        </p:txBody>
      </p:sp>
      <p:sp>
        <p:nvSpPr>
          <p:cNvPr id="24579" name="AutoShape 4" descr="https://mex06.emailsrvr.com/owa/service.svc/s/GetFileAttachment?id=AAMkADEyNTRmZjgyLWU2OGUtNGE4NS1hYmQ4LTNmMmQ4NmZhYjhlOABGAAAAAABKvXc%2F%2B%2Bo5SYFULWPpoxkOBwAOTETCddEaRII04PsJlPGRAGyHZNX2AAArYSMWPYKEQ7Zg9Bj2vzf7AAGt1BsBAAABEgAQAOJnqWXRVndHtRSNwT2v3Zk%3D&amp;isImagePreview=True&amp;X-OWA-CANARY=5kBNBksqB02T5F7NJ_96OUJhRN-TGdUIdYOdw6flV4FB4GMHjB9rxwGkOrok4YGvxrWYG7qfZHs.">
            <a:extLst>
              <a:ext uri="{FF2B5EF4-FFF2-40B4-BE49-F238E27FC236}">
                <a16:creationId xmlns:a16="http://schemas.microsoft.com/office/drawing/2014/main" id="{28CC0D6F-EEFA-43C2-9A49-D7943A3707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AutoShape 6" descr="https://mex06.emailsrvr.com/owa/service.svc/s/GetFileAttachment?id=AAMkADEyNTRmZjgyLWU2OGUtNGE4NS1hYmQ4LTNmMmQ4NmZhYjhlOABGAAAAAABKvXc%2F%2B%2Bo5SYFULWPpoxkOBwAOTETCddEaRII04PsJlPGRAGyHZNX2AAArYSMWPYKEQ7Zg9Bj2vzf7AAGt1BsBAAABEgAQAOJnqWXRVndHtRSNwT2v3Zk%3D&amp;isImagePreview=True&amp;X-OWA-CANARY=5kBNBksqB02T5F7NJ_96OUJhRN-TGdUIdYOdw6flV4FB4GMHjB9rxwGkOrok4YGvxrWYG7qfZHs.">
            <a:extLst>
              <a:ext uri="{FF2B5EF4-FFF2-40B4-BE49-F238E27FC236}">
                <a16:creationId xmlns:a16="http://schemas.microsoft.com/office/drawing/2014/main" id="{F1B7ACFC-8740-4AD2-AFB2-19209A049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1" name="Content Placeholder 12">
            <a:extLst>
              <a:ext uri="{FF2B5EF4-FFF2-40B4-BE49-F238E27FC236}">
                <a16:creationId xmlns:a16="http://schemas.microsoft.com/office/drawing/2014/main" id="{703DE697-4728-43A0-83FD-6BE46EE261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9538" y="1825625"/>
            <a:ext cx="4352925" cy="435133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PERMITTING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federal decision</a:t>
            </a:r>
          </a:p>
          <a:p>
            <a:pPr lvl="1"/>
            <a:r>
              <a:rPr lang="en-US" dirty="0"/>
              <a:t>One federal agency shepherds other agencies through NEPA process</a:t>
            </a:r>
          </a:p>
          <a:p>
            <a:r>
              <a:rPr lang="en-US" dirty="0"/>
              <a:t>Require firm review and permit deadlines</a:t>
            </a:r>
          </a:p>
          <a:p>
            <a:pPr lvl="1"/>
            <a:r>
              <a:rPr lang="en-US" dirty="0"/>
              <a:t>NEPA process = 21 months</a:t>
            </a:r>
          </a:p>
          <a:p>
            <a:r>
              <a:rPr lang="en-US" dirty="0"/>
              <a:t>Expand DOT streamlining to all agencies</a:t>
            </a:r>
          </a:p>
          <a:p>
            <a:pPr lvl="1"/>
            <a:r>
              <a:rPr lang="en-US" dirty="0"/>
              <a:t>AGC secured reforms in MAP-21 and FAST Act</a:t>
            </a:r>
          </a:p>
          <a:p>
            <a:r>
              <a:rPr lang="en-US" dirty="0"/>
              <a:t>Procure D-B &amp; P3 projects at conclusion of the NEPA process</a:t>
            </a:r>
          </a:p>
          <a:p>
            <a:r>
              <a:rPr lang="en-US" dirty="0"/>
              <a:t>Remove EPA from Sec. 404 permitting process</a:t>
            </a:r>
          </a:p>
          <a:p>
            <a:pPr lvl="1"/>
            <a:r>
              <a:rPr lang="en-US" dirty="0"/>
              <a:t>USACE provides sufficient safeguards</a:t>
            </a:r>
          </a:p>
        </p:txBody>
      </p:sp>
    </p:spTree>
    <p:extLst>
      <p:ext uri="{BB962C8B-B14F-4D97-AF65-F5344CB8AC3E}">
        <p14:creationId xmlns:p14="http://schemas.microsoft.com/office/powerpoint/2010/main" val="426645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 dirty="0"/>
              <a:t>AGC’s “BETTER INFRASRUCTURE” SOCIAL MEDIA CAMPAIGN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3175"/>
          </a:xfrm>
        </p:spPr>
        <p:txBody>
          <a:bodyPr>
            <a:noAutofit/>
          </a:bodyPr>
          <a:lstStyle/>
          <a:p>
            <a:r>
              <a:rPr lang="en-US" sz="2400" dirty="0"/>
              <a:t>AGC is running a social media campaign: “Americans for Better Infrastructure” to build support for new funding.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are targeting 12 Senators (R&amp;D) who will play a key role</a:t>
            </a:r>
          </a:p>
          <a:p>
            <a:pPr marL="0" indent="0">
              <a:buNone/>
            </a:pPr>
            <a:r>
              <a:rPr lang="en-US" sz="2400" dirty="0"/>
              <a:t>   in the infrastructure debate.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have been using social media to identify supporters in each of those Senators’ states.</a:t>
            </a:r>
          </a:p>
          <a:p>
            <a:r>
              <a:rPr lang="en-US" sz="2400" dirty="0"/>
              <a:t>Americans for Better Infrastructure’s 3-month-old Facebook page has a LARGER following than AGC of America’s 9-year-old Facebook page </a:t>
            </a:r>
            <a:r>
              <a:rPr lang="en-US" sz="2400" b="1" dirty="0"/>
              <a:t>(12,200 vs. 10,200)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2DB2C-D56E-4450-A15A-68F1D43A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871" y="2260196"/>
            <a:ext cx="1662094" cy="17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5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74D7-275C-40D3-8496-537A688D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 dirty="0"/>
              <a:t>AGC’s “BETTER INFRASRUCTURE” SOCIAL MEDIA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CA9EF-601E-46D3-B683-DB950A94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/>
              <a:t>Accomplishments</a:t>
            </a:r>
          </a:p>
          <a:p>
            <a:r>
              <a:rPr lang="en-US" sz="2400" dirty="0"/>
              <a:t>We also encouraged members and supporters to send Twitter messages to the President urging him to make infrastructure a top priority in the runup to the State of the Union.</a:t>
            </a:r>
          </a:p>
          <a:p>
            <a:endParaRPr lang="en-US" sz="2400" dirty="0"/>
          </a:p>
          <a:p>
            <a:r>
              <a:rPr lang="en-US" sz="2400" dirty="0"/>
              <a:t>That effort netted 15,000 Tweets to the President in a five day period.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How to Participate</a:t>
            </a:r>
          </a:p>
          <a:p>
            <a:r>
              <a:rPr lang="en-US" sz="2400" dirty="0"/>
              <a:t>Go to: facebook.com/BetterInfrastructure </a:t>
            </a:r>
          </a:p>
          <a:p>
            <a:r>
              <a:rPr lang="en-US" sz="2400" dirty="0"/>
              <a:t>and “Follow” the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1C21D-3358-4B59-AE41-71ABF5B3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821" y="4220951"/>
            <a:ext cx="1689462" cy="1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1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89EC2F7-0C68-45AB-BBC7-DC1FFC5E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INFRASTRUCTURE…NEXT STEPS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D2F226D-A367-4DE5-8F51-12A685500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Needs to be bipartisan</a:t>
            </a:r>
          </a:p>
          <a:p>
            <a:pPr lvl="1"/>
            <a:r>
              <a:rPr lang="en-US" altLang="en-US" dirty="0"/>
              <a:t>60 Senate votes/50 or so House GOP will likely oppose in any form</a:t>
            </a:r>
          </a:p>
          <a:p>
            <a:pPr lvl="1"/>
            <a:r>
              <a:rPr lang="en-US" altLang="en-US" dirty="0"/>
              <a:t>“Problem Solvers Caucus:” 48 Dems and GOP developing own plan</a:t>
            </a:r>
          </a:p>
          <a:p>
            <a:r>
              <a:rPr lang="en-US" altLang="en-US" dirty="0"/>
              <a:t>Where will the GOP </a:t>
            </a:r>
            <a:r>
              <a:rPr lang="en-US" altLang="en-US"/>
              <a:t>votes come from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What is the motivation for Dems to support?</a:t>
            </a:r>
          </a:p>
          <a:p>
            <a:pPr lvl="1"/>
            <a:r>
              <a:rPr lang="en-US" altLang="en-US" dirty="0"/>
              <a:t>Dems see blood in the water</a:t>
            </a:r>
          </a:p>
          <a:p>
            <a:pPr lvl="1"/>
            <a:r>
              <a:rPr lang="en-US" altLang="en-US" dirty="0"/>
              <a:t>Permitting reform the biggest target</a:t>
            </a:r>
          </a:p>
          <a:p>
            <a:r>
              <a:rPr lang="en-US" altLang="en-US" dirty="0"/>
              <a:t>Infrastructure Working Group (100+ organizations)</a:t>
            </a:r>
          </a:p>
          <a:p>
            <a:pPr lvl="1"/>
            <a:r>
              <a:rPr lang="en-US" altLang="en-US" dirty="0"/>
              <a:t>Sent letter to House &amp; Senate urging action in 2018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EA4D546-9FF3-433C-88F7-367CB0D7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MULTIEMPLOYER PENSION REFORM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700EEC1E-D1A8-44B8-8393-E371CA2B9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AGC continues to work with building trades and others on enacting composite plan (DB/DC elements) legislation</a:t>
            </a:r>
          </a:p>
          <a:p>
            <a:pPr eaLnBrk="1" hangingPunct="1"/>
            <a:r>
              <a:rPr lang="en-US" altLang="en-US"/>
              <a:t>Designed to share risk to provide funding stability, lifetime income to participants and promote employer participation</a:t>
            </a:r>
          </a:p>
          <a:p>
            <a:pPr eaLnBrk="1" hangingPunct="1"/>
            <a:r>
              <a:rPr lang="en-US" altLang="en-US"/>
              <a:t>Benefit structure is like a DB plan and the employer obligation is limited to negotiated contributions, similar to a DC plan</a:t>
            </a:r>
          </a:p>
          <a:p>
            <a:pPr eaLnBrk="1" hangingPunct="1"/>
            <a:r>
              <a:rPr lang="en-US" altLang="en-US"/>
              <a:t>Threat of PBGC premium increase as price for enactment</a:t>
            </a:r>
          </a:p>
        </p:txBody>
      </p:sp>
    </p:spTree>
    <p:extLst>
      <p:ext uri="{BB962C8B-B14F-4D97-AF65-F5344CB8AC3E}">
        <p14:creationId xmlns:p14="http://schemas.microsoft.com/office/powerpoint/2010/main" val="168817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MULTIEMPLOYER PENSION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Pension “Super Committee”</a:t>
            </a:r>
          </a:p>
          <a:p>
            <a:pPr lvl="1"/>
            <a:r>
              <a:rPr lang="en-US" dirty="0"/>
              <a:t>12 Members: 6 Senators + 6 House with equal representation</a:t>
            </a:r>
          </a:p>
          <a:p>
            <a:pPr lvl="1"/>
            <a:r>
              <a:rPr lang="en-US" dirty="0"/>
              <a:t>Instructed to report a bill by last week of November</a:t>
            </a:r>
          </a:p>
          <a:p>
            <a:pPr lvl="1"/>
            <a:r>
              <a:rPr lang="en-US" dirty="0"/>
              <a:t>If 4 members from each party agree to a package, it goes to both chambers with no amendments</a:t>
            </a:r>
          </a:p>
          <a:p>
            <a:pPr lvl="1"/>
            <a:r>
              <a:rPr lang="en-US" dirty="0"/>
              <a:t>Must hold 5 public hearings</a:t>
            </a:r>
          </a:p>
          <a:p>
            <a:r>
              <a:rPr lang="en-US" dirty="0"/>
              <a:t>Teamsters Central States: the $600 </a:t>
            </a:r>
            <a:r>
              <a:rPr lang="en-US" dirty="0" err="1"/>
              <a:t>lb</a:t>
            </a:r>
            <a:r>
              <a:rPr lang="en-US" dirty="0"/>
              <a:t> gorilla</a:t>
            </a:r>
          </a:p>
          <a:p>
            <a:pPr lvl="1"/>
            <a:r>
              <a:rPr lang="en-US" dirty="0"/>
              <a:t>Some propose federal loan guarantee to stabilize</a:t>
            </a:r>
          </a:p>
          <a:p>
            <a:pPr lvl="1"/>
            <a:r>
              <a:rPr lang="en-US" dirty="0"/>
              <a:t>Can we uncouple composite plans from Teamster problem?</a:t>
            </a:r>
          </a:p>
        </p:txBody>
      </p:sp>
    </p:spTree>
    <p:extLst>
      <p:ext uri="{BB962C8B-B14F-4D97-AF65-F5344CB8AC3E}">
        <p14:creationId xmlns:p14="http://schemas.microsoft.com/office/powerpoint/2010/main" val="38616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E12B595C-5833-4296-A34D-F95D2706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6000" b="1"/>
              <a:t>REGULATORY AGENDA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C9833223-F981-4890-AD83-5EB671D8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6000" b="1"/>
              <a:t>LEGISLATIVE 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TRUMP THE REFORMER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 has declared war on the regulatory state</a:t>
            </a:r>
          </a:p>
          <a:p>
            <a:r>
              <a:rPr lang="en-US" dirty="0"/>
              <a:t>Administration has completed 67 deregulatory actions</a:t>
            </a:r>
          </a:p>
          <a:p>
            <a:r>
              <a:rPr lang="en-US" dirty="0"/>
              <a:t>Saved taxpayers $8 B</a:t>
            </a:r>
          </a:p>
          <a:p>
            <a:r>
              <a:rPr lang="en-US" dirty="0"/>
              <a:t>Used Congressional Review Act</a:t>
            </a:r>
          </a:p>
          <a:p>
            <a:pPr lvl="1"/>
            <a:r>
              <a:rPr lang="en-US" dirty="0"/>
              <a:t>Blacklisting rule</a:t>
            </a:r>
          </a:p>
          <a:p>
            <a:pPr lvl="1"/>
            <a:r>
              <a:rPr lang="en-US" dirty="0"/>
              <a:t>OSHA paperwork violation SOL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4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16A89BD-2F01-45FC-9935-054A7907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OSHA SILICA STD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5AEF4FD-54A0-4CD0-81F0-FDF41112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US Court of Appeals DC Circuit ruling on Dec. 22</a:t>
            </a:r>
          </a:p>
          <a:p>
            <a:pPr lvl="1">
              <a:defRPr/>
            </a:pPr>
            <a:r>
              <a:rPr lang="en-US" altLang="en-US" dirty="0"/>
              <a:t>Found OSHA acted properly in updating 1971 standard</a:t>
            </a:r>
          </a:p>
          <a:p>
            <a:pPr lvl="1">
              <a:defRPr/>
            </a:pPr>
            <a:r>
              <a:rPr lang="en-US" altLang="en-US" dirty="0"/>
              <a:t>“Table 1” provides safe harbor for employers who elect to employ controls to reduce exposures below the new PEL.</a:t>
            </a:r>
          </a:p>
          <a:p>
            <a:pPr lvl="1">
              <a:defRPr/>
            </a:pPr>
            <a:r>
              <a:rPr lang="en-US" altLang="en-US" dirty="0"/>
              <a:t>Rejected argument that compliance not “technologically feasible”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	“</a:t>
            </a:r>
            <a:r>
              <a:rPr lang="en-US" altLang="en-US" i="1" dirty="0"/>
              <a:t>The fact that respiratory protection will be required in some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i="1" dirty="0"/>
              <a:t>	operations some of the time fails to satisfy Industry’s burden to 	rebut OSHA’s feasibility finding for </a:t>
            </a:r>
            <a:r>
              <a:rPr lang="en-US" altLang="en-US" i="1" u="sng" dirty="0"/>
              <a:t>the typical firm in most </a:t>
            </a:r>
            <a:r>
              <a:rPr lang="en-US" altLang="en-US" i="1" dirty="0"/>
              <a:t>	</a:t>
            </a:r>
            <a:r>
              <a:rPr lang="en-US" altLang="en-US" i="1" u="sng" dirty="0"/>
              <a:t>operations.</a:t>
            </a:r>
            <a:r>
              <a:rPr lang="en-US" altLang="en-US" i="1" dirty="0"/>
              <a:t>”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i="1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6388D8F-0B00-4AFB-ABEB-D9823A9F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OSHA SILICA STD…NEXT STEPS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DA7EE72-C85C-41EA-862D-6BC483B98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OSHA meeting with stakeholders to examine/revise Table 1</a:t>
            </a:r>
          </a:p>
          <a:p>
            <a:pPr lvl="1"/>
            <a:r>
              <a:rPr lang="en-US" altLang="en-US" dirty="0"/>
              <a:t>Waiting for OSHA nominee to be confirmed</a:t>
            </a:r>
          </a:p>
          <a:p>
            <a:pPr lvl="1"/>
            <a:r>
              <a:rPr lang="en-US" altLang="en-US" dirty="0"/>
              <a:t>Building trades interested in improvements</a:t>
            </a:r>
          </a:p>
          <a:p>
            <a:r>
              <a:rPr lang="en-US" altLang="en-US" dirty="0"/>
              <a:t>AGC compliance tools</a:t>
            </a:r>
          </a:p>
          <a:p>
            <a:pPr lvl="1"/>
            <a:r>
              <a:rPr lang="en-US" altLang="en-US" dirty="0"/>
              <a:t>Held webinar Sept. 18/730 participants/ posted on web</a:t>
            </a:r>
          </a:p>
          <a:p>
            <a:r>
              <a:rPr lang="en-US" altLang="en-US" dirty="0"/>
              <a:t>AGC Safety &amp; Health Committee meeting last month</a:t>
            </a:r>
          </a:p>
          <a:p>
            <a:pPr lvl="1"/>
            <a:r>
              <a:rPr lang="en-US" altLang="en-US" dirty="0"/>
              <a:t>Looking at additional compliance tools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09B8FC6-72AB-4E4C-9B1A-78A1BB44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OSHA 10 &amp; 30 HOUR TRAINING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236A32E-3F7A-4923-B7F4-5A5F66DF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OSHA has retreated on policy requiring two hour training on employee rights, employer responsibilities and how to file an OSHA complaint</a:t>
            </a:r>
          </a:p>
          <a:p>
            <a:r>
              <a:rPr lang="en-US" altLang="en-US"/>
              <a:t>Expanded whistleblower training began in 2011, reducing the amount of time used to identify potential hazards </a:t>
            </a:r>
          </a:p>
          <a:p>
            <a:r>
              <a:rPr lang="en-US" altLang="en-US"/>
              <a:t>AGC protested the revision at that time and has continued to push OSHA to return to the previous policy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0A2CDCD-D958-4FC6-9810-8C3E20FB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EPA CHANGES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0675598-C6FC-4DFB-9660-1B5221188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+mj-lt"/>
              </a:rPr>
              <a:t>Discontinued “sue and settle” regime: backdoor regulations</a:t>
            </a:r>
          </a:p>
          <a:p>
            <a:pPr>
              <a:defRPr/>
            </a:pPr>
            <a:r>
              <a:rPr lang="en-US" altLang="en-US" dirty="0">
                <a:latin typeface="+mj-lt"/>
              </a:rPr>
              <a:t>AGC invited to “Smart Sectors” program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Similar to Bush and Clinton initiatives/ended by Obama 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“AGC Chart” used to demonstrate redundancies and delays in permitting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Work with business trade associations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Policy impact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Enforcement priorities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Offer alternatives to reach outcomes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48A31FA-D9D6-44B6-8F73-891ED8C2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WOTUS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8E82-29FF-4456-85F9-F72F5835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2015 rule still on hold/Trump E.O.</a:t>
            </a:r>
          </a:p>
          <a:p>
            <a:pPr>
              <a:defRPr/>
            </a:pPr>
            <a:r>
              <a:rPr lang="en-US" dirty="0"/>
              <a:t>Step 0: change effective date of rule to Q1 2018</a:t>
            </a:r>
          </a:p>
          <a:p>
            <a:pPr>
              <a:defRPr/>
            </a:pPr>
            <a:r>
              <a:rPr lang="en-US" dirty="0"/>
              <a:t>Step 1: Rescind the 2015 rule</a:t>
            </a:r>
          </a:p>
          <a:p>
            <a:pPr>
              <a:defRPr/>
            </a:pPr>
            <a:r>
              <a:rPr lang="en-US" dirty="0"/>
              <a:t>Step 2: Write a </a:t>
            </a:r>
            <a:r>
              <a:rPr lang="en-US"/>
              <a:t>new rule</a:t>
            </a:r>
            <a:endParaRPr lang="en-US" dirty="0"/>
          </a:p>
          <a:p>
            <a:pPr lvl="1">
              <a:defRPr/>
            </a:pPr>
            <a:r>
              <a:rPr lang="en-US" dirty="0"/>
              <a:t>AGC has participated in a series of EPA listening sessions and will submit written comments to EPA for “early feedback”</a:t>
            </a:r>
          </a:p>
          <a:p>
            <a:pPr>
              <a:defRPr/>
            </a:pPr>
            <a:r>
              <a:rPr lang="en-US" dirty="0"/>
              <a:t>AGC objectives</a:t>
            </a:r>
          </a:p>
          <a:p>
            <a:pPr lvl="1">
              <a:defRPr/>
            </a:pPr>
            <a:r>
              <a:rPr lang="en-US" dirty="0"/>
              <a:t>Exclude road side ditches/other components of muni storm sewers</a:t>
            </a:r>
          </a:p>
          <a:p>
            <a:pPr lvl="1">
              <a:defRPr/>
            </a:pPr>
            <a:r>
              <a:rPr lang="en-US" dirty="0"/>
              <a:t>Exclude other SW features such as retention/detention ponds</a:t>
            </a:r>
          </a:p>
          <a:p>
            <a:pPr lvl="1">
              <a:defRPr/>
            </a:pPr>
            <a:r>
              <a:rPr lang="en-US" dirty="0"/>
              <a:t>Clarify and exclude “water filled depressions” such as those caused from the use of construction equipment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F798B9C-6558-415B-A0E1-68B3775F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BORDER WALL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D9C90BF-15A9-499D-AC12-D4FF9E09C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Cities (blacklist) and states (divestment &amp; blacklist) seeking to penalize border wall contractors</a:t>
            </a:r>
          </a:p>
          <a:p>
            <a:pPr lvl="1">
              <a:defRPr/>
            </a:pPr>
            <a:r>
              <a:rPr lang="en-US" altLang="en-US" dirty="0"/>
              <a:t>7 states considering legislation</a:t>
            </a:r>
          </a:p>
          <a:p>
            <a:pPr lvl="1">
              <a:defRPr/>
            </a:pPr>
            <a:r>
              <a:rPr lang="en-US" altLang="en-US" dirty="0"/>
              <a:t>12 localities considering legislation</a:t>
            </a:r>
          </a:p>
          <a:p>
            <a:pPr lvl="1">
              <a:defRPr/>
            </a:pPr>
            <a:r>
              <a:rPr lang="en-US" altLang="en-US" dirty="0"/>
              <a:t>5 have adopted: Berkeley, Oakland, Richmond (CA), Tucson, Austin</a:t>
            </a:r>
          </a:p>
          <a:p>
            <a:pPr lvl="1">
              <a:defRPr/>
            </a:pPr>
            <a:r>
              <a:rPr lang="en-US" altLang="en-US" dirty="0"/>
              <a:t>Covers contractors, vendors, suppliers</a:t>
            </a:r>
          </a:p>
          <a:p>
            <a:pPr>
              <a:defRPr/>
            </a:pPr>
            <a:r>
              <a:rPr lang="en-US" altLang="en-US" dirty="0"/>
              <a:t>Having desired effect of limiting # of bidders</a:t>
            </a:r>
          </a:p>
          <a:p>
            <a:pPr>
              <a:defRPr/>
            </a:pPr>
            <a:r>
              <a:rPr lang="en-US" altLang="en-US" dirty="0"/>
              <a:t>Broad federal preemption/supremacy</a:t>
            </a:r>
          </a:p>
          <a:p>
            <a:pPr lvl="1">
              <a:defRPr/>
            </a:pPr>
            <a:r>
              <a:rPr lang="en-US" altLang="en-US" dirty="0"/>
              <a:t>AGC met with DHS, DOJ</a:t>
            </a:r>
          </a:p>
          <a:p>
            <a:pPr lvl="1">
              <a:defRPr/>
            </a:pPr>
            <a:r>
              <a:rPr lang="en-US" altLang="en-US" dirty="0"/>
              <a:t>Pressed USACE to report lack of bidders on infrastructure support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81E6B64-BD46-4459-BE15-3ACC9696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BORDER WALL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5BDF445-A65B-40A8-847B-B9213B3A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Discussed with POTUS; follow up letter to COS Kelley</a:t>
            </a:r>
          </a:p>
          <a:p>
            <a:r>
              <a:rPr lang="en-US" altLang="en-US" dirty="0"/>
              <a:t>If DACA reform yields funding, theoretical problem becomes real</a:t>
            </a:r>
          </a:p>
          <a:p>
            <a:r>
              <a:rPr lang="en-US" altLang="en-US" dirty="0"/>
              <a:t>Working with House/Senate Homeland Security Committees to press DOJ and DHS to take action</a:t>
            </a:r>
          </a:p>
          <a:p>
            <a:r>
              <a:rPr lang="en-US" altLang="en-US" dirty="0"/>
              <a:t>Why doesn’t AGC file suit against one of the cities?</a:t>
            </a:r>
          </a:p>
          <a:p>
            <a:pPr lvl="1"/>
            <a:r>
              <a:rPr lang="en-US" altLang="en-US" dirty="0"/>
              <a:t>“Standing” requirement hard to meet: no member has been harmed</a:t>
            </a:r>
          </a:p>
          <a:p>
            <a:pPr lvl="1"/>
            <a:r>
              <a:rPr lang="en-US" altLang="en-US" dirty="0"/>
              <a:t>Federal gov’t needs to spend its resources to assert federal interest</a:t>
            </a:r>
          </a:p>
          <a:p>
            <a:r>
              <a:rPr lang="en-US" altLang="en-US" dirty="0"/>
              <a:t>Taking long view: can’t allow precedent of local governments punishing contractors performing legitimate/necessary federal work</a:t>
            </a:r>
          </a:p>
          <a:p>
            <a:r>
              <a:rPr lang="en-US" altLang="en-US" dirty="0"/>
              <a:t>Seeking Congressional action as well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337E0FF5-A906-4E9A-8994-F3AF7428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995613"/>
            <a:ext cx="10515600" cy="1066800"/>
          </a:xfrm>
        </p:spPr>
        <p:txBody>
          <a:bodyPr/>
          <a:lstStyle/>
          <a:p>
            <a:pPr algn="ctr" eaLnBrk="1" hangingPunct="1"/>
            <a:r>
              <a:rPr lang="en-US" altLang="en-US" sz="23900">
                <a:latin typeface="Georgia" panose="02040502050405020303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E9449BC-57FC-4224-8185-D8E85A20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SENATE BIPARTISAN BUDGET DEAL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16A582D-103B-4B87-9D2E-DDD1A50A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Reached Wednesday/signed this morning</a:t>
            </a:r>
          </a:p>
          <a:p>
            <a:pPr lvl="1"/>
            <a:r>
              <a:rPr lang="en-US" altLang="en-US" dirty="0"/>
              <a:t>$89 B for disaster relief</a:t>
            </a:r>
          </a:p>
          <a:p>
            <a:pPr lvl="1"/>
            <a:r>
              <a:rPr lang="en-US" altLang="en-US" dirty="0"/>
              <a:t>$20 B for infrastructure</a:t>
            </a:r>
          </a:p>
          <a:p>
            <a:pPr lvl="1"/>
            <a:r>
              <a:rPr lang="en-US" altLang="en-US" dirty="0"/>
              <a:t>Multiemployer pension “super committee”</a:t>
            </a:r>
          </a:p>
          <a:p>
            <a:pPr lvl="1"/>
            <a:r>
              <a:rPr lang="en-US" altLang="en-US" dirty="0"/>
              <a:t>Debt ceiling lifted to 3/1/19 </a:t>
            </a:r>
          </a:p>
          <a:p>
            <a:r>
              <a:rPr lang="en-US" altLang="en-US" dirty="0"/>
              <a:t>Breathing space for rest of year</a:t>
            </a:r>
          </a:p>
          <a:p>
            <a:r>
              <a:rPr lang="en-US" altLang="en-US" dirty="0"/>
              <a:t>Dems smell blood in the water: take House?</a:t>
            </a:r>
          </a:p>
          <a:p>
            <a:pPr lvl="1"/>
            <a:r>
              <a:rPr lang="en-US" altLang="en-US" dirty="0"/>
              <a:t>Need to flip 24 seats</a:t>
            </a:r>
          </a:p>
          <a:p>
            <a:pPr lvl="1"/>
            <a:r>
              <a:rPr lang="en-US" altLang="en-US" dirty="0"/>
              <a:t>There are 23 GOP districts that Hilary Clinton won in 2016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F4ABAB2-950C-44D3-BE84-3FB0FEEA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22300"/>
            <a:ext cx="10515600" cy="1068388"/>
          </a:xfrm>
        </p:spPr>
        <p:txBody>
          <a:bodyPr/>
          <a:lstStyle/>
          <a:p>
            <a:pPr algn="ctr"/>
            <a:r>
              <a:rPr lang="en-US" altLang="en-US" b="1"/>
              <a:t>AGC TAX REFORM OBJECTIVES</a:t>
            </a:r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4E7C3D1-F28F-437E-AC68-F4E063C2C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+mj-lt"/>
              </a:rPr>
              <a:t>Lower the rates for corporations and pass-through businesses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Bipartisan recognition that corporate rates make US firms less competitive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Effective tax rate for construction is 30.3%</a:t>
            </a:r>
          </a:p>
          <a:p>
            <a:pPr>
              <a:defRPr/>
            </a:pPr>
            <a:r>
              <a:rPr lang="en-US" altLang="en-US" dirty="0">
                <a:latin typeface="+mj-lt"/>
              </a:rPr>
              <a:t>Simplify the tax code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Repeal AMT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Raise small contractor exemption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Increase availability of cash accounting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Eliminate look-back rules for long-term contracts</a:t>
            </a:r>
          </a:p>
          <a:p>
            <a:pPr>
              <a:defRPr/>
            </a:pPr>
            <a:r>
              <a:rPr lang="en-US" altLang="en-US" dirty="0">
                <a:latin typeface="+mj-lt"/>
              </a:rPr>
              <a:t>Oppose efforts to increase estate taxes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DA955E6-7CB7-4DC5-95FD-4B2D6726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AGC TAX REFORM OBJECTIVES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E907D7D-1E58-4719-9088-03F193EE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Lower the rates for corporations and pass-through businesses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Bipartisan recognition that corporate rates make US firms less competitive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Effective tax rate for construction is 30.3% says Treasury</a:t>
            </a:r>
          </a:p>
          <a:p>
            <a:pPr>
              <a:defRPr/>
            </a:pPr>
            <a:r>
              <a:rPr lang="en-US" altLang="en-US" dirty="0">
                <a:latin typeface="+mj-lt"/>
              </a:rPr>
              <a:t>Simplify the tax code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Repeal AMT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Raise small contractor exemption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Increase availability of cash accounting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Eliminate look-back rules for long-term contracts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Oppose efforts to increase estate taxes</a:t>
            </a: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5" name="Multiply 2">
            <a:extLst>
              <a:ext uri="{FF2B5EF4-FFF2-40B4-BE49-F238E27FC236}">
                <a16:creationId xmlns:a16="http://schemas.microsoft.com/office/drawing/2014/main" id="{5E92EA11-325E-4E1D-B908-A4DC2851311E}"/>
              </a:ext>
            </a:extLst>
          </p:cNvPr>
          <p:cNvSpPr/>
          <p:nvPr/>
        </p:nvSpPr>
        <p:spPr>
          <a:xfrm>
            <a:off x="2344738" y="33020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F00E690-4C34-467B-A3E1-F86CD47F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TAX REFORM FOR INFRASTRUCTURE </a:t>
            </a:r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403B835-484D-4293-9968-6C2877C81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000000"/>
                </a:solidFill>
                <a:latin typeface="Calibri Light" panose="020F0302020204030204" pitchFamily="34" charset="0"/>
              </a:rPr>
              <a:t>Maintain tax-exempt status of muni bonds</a:t>
            </a:r>
            <a:endParaRPr lang="en-US" altLang="en-US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en-US" altLang="en-US">
                <a:solidFill>
                  <a:srgbClr val="000000"/>
                </a:solidFill>
                <a:latin typeface="Calibri Light" panose="020F0302020204030204" pitchFamily="34" charset="0"/>
              </a:rPr>
              <a:t>Fix the Highway Trust Fund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Calibri Light" panose="020F0302020204030204" pitchFamily="34" charset="0"/>
              </a:rPr>
              <a:t>Infusion needed by 2020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Calibri Light" panose="020F0302020204030204" pitchFamily="34" charset="0"/>
              </a:rPr>
              <a:t>Bipartisan group of 253 House members want HTF fix</a:t>
            </a:r>
          </a:p>
          <a:p>
            <a:r>
              <a:rPr lang="en-US" altLang="en-US">
                <a:solidFill>
                  <a:srgbClr val="000000"/>
                </a:solidFill>
                <a:latin typeface="Calibri Light" panose="020F0302020204030204" pitchFamily="34" charset="0"/>
              </a:rPr>
              <a:t>Maintain and Expand Use of Private Activity Bonds</a:t>
            </a:r>
          </a:p>
          <a:p>
            <a:r>
              <a:rPr lang="en-US" altLang="en-US">
                <a:solidFill>
                  <a:srgbClr val="000000"/>
                </a:solidFill>
                <a:latin typeface="Calibri Light" panose="020F0302020204030204" pitchFamily="34" charset="0"/>
              </a:rPr>
              <a:t>Set Mechanisms in Place to Facilitate Passage of Big Infrastructure Bill in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24C3698-9D6D-4A32-8CA1-5220BB2A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TAX REFORM FOR INFRASTRUCTURE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991F542-9C1D-4C2A-8B5D-D4C2A91E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latin typeface="+mj-lt"/>
              </a:rPr>
              <a:t>Maintain and expand use of tax-exempt status muni bonds</a:t>
            </a:r>
            <a:endParaRPr lang="en-US" altLang="en-US" dirty="0">
              <a:latin typeface="+mj-lt"/>
            </a:endParaRPr>
          </a:p>
          <a:p>
            <a:pPr>
              <a:defRPr/>
            </a:pPr>
            <a:r>
              <a:rPr lang="en-US" altLang="en-US" dirty="0">
                <a:latin typeface="+mj-lt"/>
              </a:rPr>
              <a:t>Fix the Highway Trust Fund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Infusion needed by 2020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Bipartisan group of 253 House members want HTF fix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Maintain Private Activity Bonds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latin typeface="+mj-lt"/>
              </a:rPr>
              <a:t>Set Mechanisms in Place to Facilitate Passage of Big Infrastructure Bill in 2018</a:t>
            </a:r>
          </a:p>
        </p:txBody>
      </p:sp>
      <p:sp>
        <p:nvSpPr>
          <p:cNvPr id="4" name="Multiply 1">
            <a:extLst>
              <a:ext uri="{FF2B5EF4-FFF2-40B4-BE49-F238E27FC236}">
                <a16:creationId xmlns:a16="http://schemas.microsoft.com/office/drawing/2014/main" id="{1CC9074C-1294-4BAB-A97C-7665B9A6AB87}"/>
              </a:ext>
            </a:extLst>
          </p:cNvPr>
          <p:cNvSpPr/>
          <p:nvPr/>
        </p:nvSpPr>
        <p:spPr>
          <a:xfrm>
            <a:off x="2413000" y="2011363"/>
            <a:ext cx="1974850" cy="19208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Multiply 1">
            <a:extLst>
              <a:ext uri="{FF2B5EF4-FFF2-40B4-BE49-F238E27FC236}">
                <a16:creationId xmlns:a16="http://schemas.microsoft.com/office/drawing/2014/main" id="{96AA09D0-A315-42D6-AE4B-C36592F06BEE}"/>
              </a:ext>
            </a:extLst>
          </p:cNvPr>
          <p:cNvSpPr/>
          <p:nvPr/>
        </p:nvSpPr>
        <p:spPr>
          <a:xfrm>
            <a:off x="2540000" y="3932238"/>
            <a:ext cx="1720850" cy="17478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8DE5396-D10E-4E40-9710-27E88959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WHAT WAS OUR PROCESS?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4BE4CC0-3E3D-4358-B401-BAAAD3E2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Needed outside expertise</a:t>
            </a:r>
          </a:p>
          <a:p>
            <a:pPr lvl="1"/>
            <a:r>
              <a:rPr lang="en-US" altLang="en-US" dirty="0"/>
              <a:t>Advisory group of CPA’s, CFO’s who participate in AGC Financial Issues Forum</a:t>
            </a:r>
          </a:p>
          <a:p>
            <a:pPr lvl="1"/>
            <a:r>
              <a:rPr lang="en-US" altLang="en-US" dirty="0"/>
              <a:t>Evaluated pass through proposals and other technical issues</a:t>
            </a:r>
          </a:p>
          <a:p>
            <a:pPr lvl="1"/>
            <a:r>
              <a:rPr lang="en-US" altLang="en-US" dirty="0" err="1"/>
              <a:t>Concalls</a:t>
            </a:r>
            <a:r>
              <a:rPr lang="en-US" altLang="en-US" dirty="0"/>
              <a:t> w/ House Ways and Means staff to articulate problems w/bill</a:t>
            </a:r>
          </a:p>
          <a:p>
            <a:pPr lvl="1"/>
            <a:r>
              <a:rPr lang="en-US" altLang="en-US" dirty="0"/>
              <a:t>Numerous emails and calls with AGC staff</a:t>
            </a:r>
          </a:p>
          <a:p>
            <a:r>
              <a:rPr lang="en-US" altLang="en-US" dirty="0"/>
              <a:t>AGC wasn’t cheap date</a:t>
            </a:r>
          </a:p>
          <a:p>
            <a:pPr lvl="1"/>
            <a:r>
              <a:rPr lang="en-US" altLang="en-US" dirty="0"/>
              <a:t>Did not endorse House or Senate bills </a:t>
            </a:r>
          </a:p>
          <a:p>
            <a:pPr lvl="2"/>
            <a:r>
              <a:rPr lang="en-US" altLang="en-US" dirty="0"/>
              <a:t>Relied on Senators </a:t>
            </a:r>
            <a:r>
              <a:rPr lang="en-US" altLang="en-US" dirty="0" err="1"/>
              <a:t>Daines</a:t>
            </a:r>
            <a:r>
              <a:rPr lang="en-US" altLang="en-US" dirty="0"/>
              <a:t> (MT) and Johnson (WI) to get best deal</a:t>
            </a:r>
          </a:p>
          <a:p>
            <a:pPr lvl="1"/>
            <a:r>
              <a:rPr lang="en-US" altLang="en-US" dirty="0"/>
              <a:t>Continued to bemoan lost opportunities</a:t>
            </a:r>
          </a:p>
          <a:p>
            <a:pPr lvl="2"/>
            <a:r>
              <a:rPr lang="en-US" altLang="en-US" dirty="0"/>
              <a:t>Infrastructure funding</a:t>
            </a:r>
          </a:p>
          <a:p>
            <a:pPr lvl="2"/>
            <a:r>
              <a:rPr lang="en-US" altLang="en-US" dirty="0"/>
              <a:t>AMT repeal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8AB8821-AA35-4338-BE32-ACC9949C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en-US" b="1"/>
              <a:t>TAX BILL HIGHLIGHTS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A903F2C8-82A0-4DA6-9B5F-A57127A4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298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/>
              <a:t>21% Corporate Rate (permanent)</a:t>
            </a:r>
          </a:p>
          <a:p>
            <a:pPr>
              <a:defRPr/>
            </a:pPr>
            <a:r>
              <a:rPr lang="en-US" altLang="en-US" dirty="0"/>
              <a:t>Lower Individual Rates and 20% Deduction for Pass-Through Businesses</a:t>
            </a:r>
          </a:p>
          <a:p>
            <a:pPr>
              <a:defRPr/>
            </a:pPr>
            <a:r>
              <a:rPr lang="en-US" altLang="en-US" dirty="0"/>
              <a:t>Increased Standard Deduction</a:t>
            </a:r>
          </a:p>
          <a:p>
            <a:pPr>
              <a:defRPr/>
            </a:pPr>
            <a:r>
              <a:rPr lang="en-US" altLang="en-US" dirty="0"/>
              <a:t>Repeal of Corporate Alternative Minimum Tax (AMT)</a:t>
            </a:r>
          </a:p>
          <a:p>
            <a:pPr>
              <a:defRPr/>
            </a:pPr>
            <a:r>
              <a:rPr lang="en-US" altLang="en-US" dirty="0"/>
              <a:t>Increase in Individual AMT Exemption Level</a:t>
            </a:r>
          </a:p>
          <a:p>
            <a:pPr>
              <a:defRPr/>
            </a:pPr>
            <a:r>
              <a:rPr lang="en-US" altLang="en-US" dirty="0"/>
              <a:t>Temporary Expansion of Full Expensing and 179 Expensing (new equipment only)</a:t>
            </a:r>
          </a:p>
          <a:p>
            <a:pPr>
              <a:defRPr/>
            </a:pPr>
            <a:r>
              <a:rPr lang="en-US" altLang="en-US" dirty="0"/>
              <a:t>Increase in Accounting Thresholds for Small Contractors to $25 million</a:t>
            </a:r>
          </a:p>
          <a:p>
            <a:pPr>
              <a:defRPr/>
            </a:pPr>
            <a:r>
              <a:rPr lang="en-US" altLang="en-US" dirty="0"/>
              <a:t>Limitation of SALT deduction to $10,000</a:t>
            </a:r>
          </a:p>
          <a:p>
            <a:pPr>
              <a:defRPr/>
            </a:pPr>
            <a:r>
              <a:rPr lang="en-US" altLang="en-US" dirty="0"/>
              <a:t>Elimination of NOL Carry-backs</a:t>
            </a:r>
          </a:p>
          <a:p>
            <a:pPr>
              <a:defRPr/>
            </a:pPr>
            <a:r>
              <a:rPr lang="en-US" altLang="en-US" dirty="0"/>
              <a:t>Increase Estate Tax Exclusion to $11M</a:t>
            </a:r>
          </a:p>
          <a:p>
            <a:pPr>
              <a:defRPr/>
            </a:pPr>
            <a:r>
              <a:rPr lang="en-US" altLang="en-US" dirty="0"/>
              <a:t>Elimination of LKE for Equipment (Real Property Retained)</a:t>
            </a:r>
          </a:p>
          <a:p>
            <a:pPr>
              <a:defRPr/>
            </a:pPr>
            <a:r>
              <a:rPr lang="en-US" altLang="en-US" dirty="0"/>
              <a:t>Private Activity Bonds Tax Exemption, Historic Tax Credit Retained</a:t>
            </a:r>
          </a:p>
          <a:p>
            <a:pPr>
              <a:defRPr/>
            </a:pPr>
            <a:r>
              <a:rPr lang="en-US" altLang="en-US" dirty="0"/>
              <a:t>Municipal Bond Interest Tax Exemption Retained</a:t>
            </a:r>
          </a:p>
          <a:p>
            <a:pPr>
              <a:defRPr/>
            </a:pPr>
            <a:r>
              <a:rPr lang="en-US" altLang="en-US" dirty="0"/>
              <a:t>Potential Issue: 2025 Fiscal Cliff (personal rate reductions expire)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C PPT Template 2017 [Read-Only]" id="{7644C3F4-4F60-4028-80C8-D8464C845BCA}" vid="{37EE47B5-354F-4441-B59C-1DD9526331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Words>1607</Words>
  <Application>Microsoft Macintosh PowerPoint</Application>
  <PresentationFormat>Widescreen</PresentationFormat>
  <Paragraphs>223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Helvetica</vt:lpstr>
      <vt:lpstr>Wingdings</vt:lpstr>
      <vt:lpstr>Office Theme</vt:lpstr>
      <vt:lpstr>AGC REPORT</vt:lpstr>
      <vt:lpstr>PowerPoint Presentation</vt:lpstr>
      <vt:lpstr>SENATE BIPARTISAN BUDGET DEAL</vt:lpstr>
      <vt:lpstr>AGC TAX REFORM OBJECTIVES</vt:lpstr>
      <vt:lpstr>AGC TAX REFORM OBJECTIVES</vt:lpstr>
      <vt:lpstr>TAX REFORM FOR INFRASTRUCTURE </vt:lpstr>
      <vt:lpstr>TAX REFORM FOR INFRASTRUCTURE </vt:lpstr>
      <vt:lpstr>WHAT WAS OUR PROCESS?</vt:lpstr>
      <vt:lpstr>TAX BILL HIGHLIGHTS</vt:lpstr>
      <vt:lpstr>POST TAX REFORM PLAN</vt:lpstr>
      <vt:lpstr>TRUMP INFRASTRUCTURE PLAN</vt:lpstr>
      <vt:lpstr>THE AGC CHART</vt:lpstr>
      <vt:lpstr>PERMITTING REFORM</vt:lpstr>
      <vt:lpstr>AGC’s “BETTER INFRASRUCTURE” SOCIAL MEDIA CAMPAIGN</vt:lpstr>
      <vt:lpstr>AGC’s “BETTER INFRASRUCTURE” SOCIAL MEDIA CAMPAIGN</vt:lpstr>
      <vt:lpstr>INFRASTRUCTURE…NEXT STEPS</vt:lpstr>
      <vt:lpstr>MULTIEMPLOYER PENSION REFORM</vt:lpstr>
      <vt:lpstr>MULTIEMPLOYER PENSION REFORM</vt:lpstr>
      <vt:lpstr>PowerPoint Presentation</vt:lpstr>
      <vt:lpstr>TRUMP THE REFORMER</vt:lpstr>
      <vt:lpstr>OSHA SILICA STD</vt:lpstr>
      <vt:lpstr>OSHA SILICA STD…NEXT STEPS</vt:lpstr>
      <vt:lpstr>OSHA 10 &amp; 30 HOUR TRAINING</vt:lpstr>
      <vt:lpstr>EPA CHANGES </vt:lpstr>
      <vt:lpstr>WOTUS</vt:lpstr>
      <vt:lpstr>BORDER WALL</vt:lpstr>
      <vt:lpstr>BORDER WALL</vt:lpstr>
      <vt:lpstr>?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Glei</dc:creator>
  <cp:lastModifiedBy>Microsoft Office User</cp:lastModifiedBy>
  <cp:revision>207</cp:revision>
  <cp:lastPrinted>2018-01-05T19:27:01Z</cp:lastPrinted>
  <dcterms:created xsi:type="dcterms:W3CDTF">2017-06-02T16:14:21Z</dcterms:created>
  <dcterms:modified xsi:type="dcterms:W3CDTF">2018-02-09T20:27:54Z</dcterms:modified>
</cp:coreProperties>
</file>